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erif Display" charset="1" panose="000000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Glacial Indifferen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sv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sv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946897" y="3728881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57504" y="2245641"/>
            <a:ext cx="7584620" cy="5795718"/>
          </a:xfrm>
          <a:custGeom>
            <a:avLst/>
            <a:gdLst/>
            <a:ahLst/>
            <a:cxnLst/>
            <a:rect r="r" b="b" t="t" l="l"/>
            <a:pathLst>
              <a:path h="5795718" w="7584620">
                <a:moveTo>
                  <a:pt x="0" y="0"/>
                </a:moveTo>
                <a:lnTo>
                  <a:pt x="7584620" y="0"/>
                </a:lnTo>
                <a:lnTo>
                  <a:pt x="7584620" y="5795718"/>
                </a:lnTo>
                <a:lnTo>
                  <a:pt x="0" y="579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278960" y="-98784"/>
            <a:ext cx="10615320" cy="796149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644509" y="3139667"/>
            <a:ext cx="6492240" cy="0"/>
          </a:xfrm>
          <a:prstGeom prst="line">
            <a:avLst/>
          </a:prstGeom>
          <a:ln cap="flat" w="19050">
            <a:solidFill>
              <a:srgbClr val="081A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44509" y="7156496"/>
            <a:ext cx="6492240" cy="0"/>
          </a:xfrm>
          <a:prstGeom prst="line">
            <a:avLst/>
          </a:prstGeom>
          <a:ln cap="flat" w="19050">
            <a:solidFill>
              <a:srgbClr val="081A4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506645" y="7556546"/>
            <a:ext cx="306161" cy="306161"/>
            <a:chOff x="0" y="0"/>
            <a:chExt cx="4064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3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73629" y="3406367"/>
            <a:ext cx="7234001" cy="23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Mental Health in Tech (2014–2023)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3629" y="6082101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Data Analysis &amp; 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3395" y="7518446"/>
            <a:ext cx="17643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Read More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84607" y="9222459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09151" y="9519321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946897" y="3728881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278960" y="-98784"/>
            <a:ext cx="10615320" cy="7961490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644509" y="3139667"/>
            <a:ext cx="6492240" cy="0"/>
          </a:xfrm>
          <a:prstGeom prst="line">
            <a:avLst/>
          </a:prstGeom>
          <a:ln cap="flat" w="19050">
            <a:solidFill>
              <a:srgbClr val="081A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671307" y="9050942"/>
            <a:ext cx="6492240" cy="0"/>
          </a:xfrm>
          <a:prstGeom prst="line">
            <a:avLst/>
          </a:prstGeom>
          <a:ln cap="flat" w="19050">
            <a:solidFill>
              <a:srgbClr val="081A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04259" y="2324967"/>
            <a:ext cx="6914146" cy="5335440"/>
          </a:xfrm>
          <a:custGeom>
            <a:avLst/>
            <a:gdLst/>
            <a:ahLst/>
            <a:cxnLst/>
            <a:rect r="r" b="b" t="t" l="l"/>
            <a:pathLst>
              <a:path h="5335440" w="6914146">
                <a:moveTo>
                  <a:pt x="0" y="0"/>
                </a:moveTo>
                <a:lnTo>
                  <a:pt x="6914146" y="0"/>
                </a:lnTo>
                <a:lnTo>
                  <a:pt x="6914146" y="5335441"/>
                </a:lnTo>
                <a:lnTo>
                  <a:pt x="0" y="53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3629" y="3406367"/>
            <a:ext cx="7870371" cy="23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 &amp; Recommendations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3629" y="6082101"/>
            <a:ext cx="7234001" cy="305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Mental health is gaining visibility but stigma still exists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Recommendations:</a:t>
            </a:r>
          </a:p>
          <a:p>
            <a:pPr algn="ctr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Anonymous support systems</a:t>
            </a:r>
          </a:p>
          <a:p>
            <a:pPr algn="ctr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Manager training on mental health</a:t>
            </a:r>
          </a:p>
          <a:p>
            <a:pPr algn="ctr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Inclusive, flexible workplace policies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346994" y="4684418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48227" y="1935776"/>
            <a:ext cx="6128687" cy="6576581"/>
          </a:xfrm>
          <a:custGeom>
            <a:avLst/>
            <a:gdLst/>
            <a:ahLst/>
            <a:cxnLst/>
            <a:rect r="r" b="b" t="t" l="l"/>
            <a:pathLst>
              <a:path h="6576581" w="6128687">
                <a:moveTo>
                  <a:pt x="0" y="0"/>
                </a:moveTo>
                <a:lnTo>
                  <a:pt x="6128686" y="0"/>
                </a:lnTo>
                <a:lnTo>
                  <a:pt x="6128686" y="6576581"/>
                </a:lnTo>
                <a:lnTo>
                  <a:pt x="0" y="6576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85281" y="-3486622"/>
            <a:ext cx="10615320" cy="796149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2403" y="1641293"/>
            <a:ext cx="7243464" cy="114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0789" y="3304215"/>
            <a:ext cx="690898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30789" y="4076088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0789" y="4850788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Objective of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0789" y="5625488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 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30789" y="6400188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Cleaning &amp; Preprocessing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0789" y="7174889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Key Insight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0789" y="7949589"/>
            <a:ext cx="690898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i="true">
                <a:solidFill>
                  <a:srgbClr val="081A4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Conclusion &amp; 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89385" y="3304215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89385" y="4076088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89385" y="4850788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89385" y="5625488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89385" y="6400188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89385" y="7174889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89385" y="7949589"/>
            <a:ext cx="57365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07.</a:t>
            </a:r>
          </a:p>
        </p:txBody>
      </p:sp>
      <p:sp>
        <p:nvSpPr>
          <p:cNvPr name="AutoShape 30" id="30"/>
          <p:cNvSpPr/>
          <p:nvPr/>
        </p:nvSpPr>
        <p:spPr>
          <a:xfrm>
            <a:off x="8458015" y="3908592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8458015" y="4684418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8458015" y="5449593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8458015" y="6224293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8458015" y="7008518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8458015" y="7773693"/>
            <a:ext cx="6492240" cy="0"/>
          </a:xfrm>
          <a:prstGeom prst="line">
            <a:avLst/>
          </a:prstGeom>
          <a:ln cap="flat" w="19050">
            <a:solidFill>
              <a:srgbClr val="09438A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268326" y="7179342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25927" y="1980550"/>
            <a:ext cx="5266908" cy="1363868"/>
            <a:chOff x="0" y="0"/>
            <a:chExt cx="156941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25927" y="3754869"/>
            <a:ext cx="5266908" cy="1363868"/>
            <a:chOff x="0" y="0"/>
            <a:chExt cx="156941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25927" y="5415424"/>
            <a:ext cx="5266908" cy="1363868"/>
            <a:chOff x="0" y="0"/>
            <a:chExt cx="156941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88760" y="2388553"/>
            <a:ext cx="6359948" cy="6699241"/>
          </a:xfrm>
          <a:custGeom>
            <a:avLst/>
            <a:gdLst/>
            <a:ahLst/>
            <a:cxnLst/>
            <a:rect r="r" b="b" t="t" l="l"/>
            <a:pathLst>
              <a:path h="6699241" w="6359948">
                <a:moveTo>
                  <a:pt x="0" y="0"/>
                </a:moveTo>
                <a:lnTo>
                  <a:pt x="6359948" y="0"/>
                </a:lnTo>
                <a:lnTo>
                  <a:pt x="6359948" y="6699241"/>
                </a:lnTo>
                <a:lnTo>
                  <a:pt x="0" y="66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4278960" y="-98784"/>
            <a:ext cx="10615320" cy="7961490"/>
            <a:chOff x="0" y="0"/>
            <a:chExt cx="812800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255203"/>
            <a:ext cx="7234001" cy="114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438847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What is mental health and why it matters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870455"/>
            <a:ext cx="5288672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tech sector is fast-paced and mentally demanding.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Mental health awareness has become crucial over the years.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Dataset used: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OSMI Mental Health in Tech Survey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(2014–2023)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6011211" y="7468509"/>
            <a:ext cx="306161" cy="306161"/>
            <a:chOff x="0" y="0"/>
            <a:chExt cx="4064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39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097961" y="7430409"/>
            <a:ext cx="17643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Read More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45467" y="2529416"/>
            <a:ext cx="362782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Mental health is as important as physical health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5467" y="4303735"/>
            <a:ext cx="362782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Influences productivity, relationships, and quality of life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45467" y="5964290"/>
            <a:ext cx="362782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Good mental health promotes overall well-being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45467" y="2162592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45467" y="3936911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45467" y="5597466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1825" y="-1104186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15112" y="2357560"/>
            <a:ext cx="7344188" cy="5502361"/>
          </a:xfrm>
          <a:custGeom>
            <a:avLst/>
            <a:gdLst/>
            <a:ahLst/>
            <a:cxnLst/>
            <a:rect r="r" b="b" t="t" l="l"/>
            <a:pathLst>
              <a:path h="5502361" w="7344188">
                <a:moveTo>
                  <a:pt x="0" y="0"/>
                </a:moveTo>
                <a:lnTo>
                  <a:pt x="7344188" y="0"/>
                </a:lnTo>
                <a:lnTo>
                  <a:pt x="7344188" y="5502362"/>
                </a:lnTo>
                <a:lnTo>
                  <a:pt x="0" y="550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-7667956" y="3445955"/>
            <a:ext cx="10615320" cy="7961490"/>
            <a:chOff x="0" y="0"/>
            <a:chExt cx="8128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4373916"/>
            <a:ext cx="7580392" cy="1759488"/>
            <a:chOff x="0" y="0"/>
            <a:chExt cx="1750891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0891" cy="406400"/>
            </a:xfrm>
            <a:custGeom>
              <a:avLst/>
              <a:gdLst/>
              <a:ahLst/>
              <a:cxnLst/>
              <a:rect r="r" b="b" t="t" l="l"/>
              <a:pathLst>
                <a:path h="406400" w="1750891">
                  <a:moveTo>
                    <a:pt x="1547691" y="0"/>
                  </a:moveTo>
                  <a:cubicBezTo>
                    <a:pt x="1659915" y="0"/>
                    <a:pt x="1750891" y="90976"/>
                    <a:pt x="1750891" y="203200"/>
                  </a:cubicBezTo>
                  <a:cubicBezTo>
                    <a:pt x="1750891" y="315424"/>
                    <a:pt x="1659915" y="406400"/>
                    <a:pt x="1547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5089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477042"/>
            <a:ext cx="7580392" cy="1759488"/>
            <a:chOff x="0" y="0"/>
            <a:chExt cx="1750891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50891" cy="406400"/>
            </a:xfrm>
            <a:custGeom>
              <a:avLst/>
              <a:gdLst/>
              <a:ahLst/>
              <a:cxnLst/>
              <a:rect r="r" b="b" t="t" l="l"/>
              <a:pathLst>
                <a:path h="406400" w="1750891">
                  <a:moveTo>
                    <a:pt x="1547691" y="0"/>
                  </a:moveTo>
                  <a:cubicBezTo>
                    <a:pt x="1659915" y="0"/>
                    <a:pt x="1750891" y="90976"/>
                    <a:pt x="1750891" y="203200"/>
                  </a:cubicBezTo>
                  <a:cubicBezTo>
                    <a:pt x="1750891" y="315424"/>
                    <a:pt x="1659915" y="406400"/>
                    <a:pt x="1547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5089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77744" y="5062422"/>
            <a:ext cx="5459750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investigate how demographic, work-related, social, and organizational factors can be related to mental health problems.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77744" y="7186028"/>
            <a:ext cx="5459750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Given this, the goal is to develop a predictive model that indicates whether a person might need medical help.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7744" y="4695598"/>
            <a:ext cx="54597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77744" y="6819204"/>
            <a:ext cx="54597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0618" y="2224210"/>
            <a:ext cx="7784002" cy="114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0618" y="3407855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Importance of Mental Health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93747" y="4014766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1307" y="2190360"/>
            <a:ext cx="4856125" cy="6207905"/>
          </a:xfrm>
          <a:custGeom>
            <a:avLst/>
            <a:gdLst/>
            <a:ahLst/>
            <a:cxnLst/>
            <a:rect r="r" b="b" t="t" l="l"/>
            <a:pathLst>
              <a:path h="6207905" w="4856125">
                <a:moveTo>
                  <a:pt x="0" y="0"/>
                </a:moveTo>
                <a:lnTo>
                  <a:pt x="4856124" y="0"/>
                </a:lnTo>
                <a:lnTo>
                  <a:pt x="4856124" y="6207905"/>
                </a:lnTo>
                <a:lnTo>
                  <a:pt x="0" y="6207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85281" y="-3486622"/>
            <a:ext cx="10615320" cy="796149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0556" y="2478677"/>
            <a:ext cx="723400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 of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0556" y="4412413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Understanding patterns and shifts in: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020556" y="5461907"/>
            <a:ext cx="4447368" cy="1112477"/>
            <a:chOff x="0" y="0"/>
            <a:chExt cx="162467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4673" cy="406400"/>
            </a:xfrm>
            <a:custGeom>
              <a:avLst/>
              <a:gdLst/>
              <a:ahLst/>
              <a:cxnLst/>
              <a:rect r="r" b="b" t="t" l="l"/>
              <a:pathLst>
                <a:path h="406400" w="1624673">
                  <a:moveTo>
                    <a:pt x="1421473" y="0"/>
                  </a:moveTo>
                  <a:cubicBezTo>
                    <a:pt x="1533697" y="0"/>
                    <a:pt x="1624673" y="90976"/>
                    <a:pt x="1624673" y="203200"/>
                  </a:cubicBezTo>
                  <a:cubicBezTo>
                    <a:pt x="1624673" y="315424"/>
                    <a:pt x="1533697" y="406400"/>
                    <a:pt x="14214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2467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30873" y="5461907"/>
            <a:ext cx="4447368" cy="1112477"/>
            <a:chOff x="0" y="0"/>
            <a:chExt cx="162467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4673" cy="406400"/>
            </a:xfrm>
            <a:custGeom>
              <a:avLst/>
              <a:gdLst/>
              <a:ahLst/>
              <a:cxnLst/>
              <a:rect r="r" b="b" t="t" l="l"/>
              <a:pathLst>
                <a:path h="406400" w="1624673">
                  <a:moveTo>
                    <a:pt x="1421473" y="0"/>
                  </a:moveTo>
                  <a:cubicBezTo>
                    <a:pt x="1533697" y="0"/>
                    <a:pt x="1624673" y="90976"/>
                    <a:pt x="1624673" y="203200"/>
                  </a:cubicBezTo>
                  <a:cubicBezTo>
                    <a:pt x="1624673" y="315424"/>
                    <a:pt x="1533697" y="406400"/>
                    <a:pt x="14214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62467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20556" y="6883034"/>
            <a:ext cx="4447368" cy="1112477"/>
            <a:chOff x="0" y="0"/>
            <a:chExt cx="1624673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24673" cy="406400"/>
            </a:xfrm>
            <a:custGeom>
              <a:avLst/>
              <a:gdLst/>
              <a:ahLst/>
              <a:cxnLst/>
              <a:rect r="r" b="b" t="t" l="l"/>
              <a:pathLst>
                <a:path h="406400" w="1624673">
                  <a:moveTo>
                    <a:pt x="1421473" y="0"/>
                  </a:moveTo>
                  <a:cubicBezTo>
                    <a:pt x="1533697" y="0"/>
                    <a:pt x="1624673" y="90976"/>
                    <a:pt x="1624673" y="203200"/>
                  </a:cubicBezTo>
                  <a:cubicBezTo>
                    <a:pt x="1624673" y="315424"/>
                    <a:pt x="1533697" y="406400"/>
                    <a:pt x="14214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62467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30873" y="6883034"/>
            <a:ext cx="4447368" cy="1112477"/>
            <a:chOff x="0" y="0"/>
            <a:chExt cx="1624673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24673" cy="406400"/>
            </a:xfrm>
            <a:custGeom>
              <a:avLst/>
              <a:gdLst/>
              <a:ahLst/>
              <a:cxnLst/>
              <a:rect r="r" b="b" t="t" l="l"/>
              <a:pathLst>
                <a:path h="406400" w="1624673">
                  <a:moveTo>
                    <a:pt x="1421473" y="0"/>
                  </a:moveTo>
                  <a:cubicBezTo>
                    <a:pt x="1533697" y="0"/>
                    <a:pt x="1624673" y="90976"/>
                    <a:pt x="1624673" y="203200"/>
                  </a:cubicBezTo>
                  <a:cubicBezTo>
                    <a:pt x="1624673" y="315424"/>
                    <a:pt x="1533697" y="406400"/>
                    <a:pt x="14214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62467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430326" y="6003120"/>
            <a:ext cx="36278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Mental health awareness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40643" y="6003120"/>
            <a:ext cx="36278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Workplace support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30326" y="7424247"/>
            <a:ext cx="36278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Gender and age effects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40643" y="7424247"/>
            <a:ext cx="36278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Yearly trends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30326" y="5636296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40643" y="5636296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30326" y="7057423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40643" y="7057423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469850" y="4517981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367320" y="2724381"/>
            <a:ext cx="4820380" cy="5548265"/>
          </a:xfrm>
          <a:custGeom>
            <a:avLst/>
            <a:gdLst/>
            <a:ahLst/>
            <a:cxnLst/>
            <a:rect r="r" b="b" t="t" l="l"/>
            <a:pathLst>
              <a:path h="5548265" w="4820380">
                <a:moveTo>
                  <a:pt x="0" y="0"/>
                </a:moveTo>
                <a:lnTo>
                  <a:pt x="4820381" y="0"/>
                </a:lnTo>
                <a:lnTo>
                  <a:pt x="4820381" y="5548265"/>
                </a:lnTo>
                <a:lnTo>
                  <a:pt x="0" y="554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278960" y="-796674"/>
            <a:ext cx="10615320" cy="796149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29723" y="2208212"/>
            <a:ext cx="5487273" cy="5870575"/>
          </a:xfrm>
          <a:custGeom>
            <a:avLst/>
            <a:gdLst/>
            <a:ahLst/>
            <a:cxnLst/>
            <a:rect r="r" b="b" t="t" l="l"/>
            <a:pathLst>
              <a:path h="5870575" w="5487273">
                <a:moveTo>
                  <a:pt x="0" y="0"/>
                </a:moveTo>
                <a:lnTo>
                  <a:pt x="5487273" y="0"/>
                </a:lnTo>
                <a:lnTo>
                  <a:pt x="5487273" y="5870576"/>
                </a:lnTo>
                <a:lnTo>
                  <a:pt x="0" y="5870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26999" y="3296237"/>
            <a:ext cx="7234001" cy="114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28368" y="4932103"/>
            <a:ext cx="5431264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Total Responses: ~4,500+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Years Covered: 2014 to 2023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Columns:</a:t>
            </a:r>
          </a:p>
          <a:p>
            <a:pPr algn="ctr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Age, Gender, Country, Work interference, Mental health Treatment, Benefits availability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78960" y="-98784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0568" y="4926427"/>
            <a:ext cx="5266908" cy="1363868"/>
            <a:chOff x="0" y="0"/>
            <a:chExt cx="156941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7268326" y="7179342"/>
            <a:ext cx="10615320" cy="7961490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278789" y="3754869"/>
            <a:ext cx="5947137" cy="5981238"/>
          </a:xfrm>
          <a:custGeom>
            <a:avLst/>
            <a:gdLst/>
            <a:ahLst/>
            <a:cxnLst/>
            <a:rect r="r" b="b" t="t" l="l"/>
            <a:pathLst>
              <a:path h="5981238" w="5947137">
                <a:moveTo>
                  <a:pt x="0" y="0"/>
                </a:moveTo>
                <a:lnTo>
                  <a:pt x="5947138" y="0"/>
                </a:lnTo>
                <a:lnTo>
                  <a:pt x="5947138" y="5981238"/>
                </a:lnTo>
                <a:lnTo>
                  <a:pt x="0" y="5981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225927" y="2709220"/>
            <a:ext cx="5266908" cy="1363868"/>
            <a:chOff x="0" y="0"/>
            <a:chExt cx="156941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25927" y="5415424"/>
            <a:ext cx="5266908" cy="1363868"/>
            <a:chOff x="0" y="0"/>
            <a:chExt cx="156941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9412" cy="406400"/>
            </a:xfrm>
            <a:custGeom>
              <a:avLst/>
              <a:gdLst/>
              <a:ahLst/>
              <a:cxnLst/>
              <a:rect r="r" b="b" t="t" l="l"/>
              <a:pathLst>
                <a:path h="406400" w="1569412">
                  <a:moveTo>
                    <a:pt x="1366212" y="0"/>
                  </a:moveTo>
                  <a:cubicBezTo>
                    <a:pt x="1478437" y="0"/>
                    <a:pt x="1569412" y="90976"/>
                    <a:pt x="1569412" y="203200"/>
                  </a:cubicBezTo>
                  <a:cubicBezTo>
                    <a:pt x="1569412" y="315424"/>
                    <a:pt x="1478437" y="406400"/>
                    <a:pt x="13662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438A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69412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691316" y="7468509"/>
            <a:ext cx="306161" cy="306161"/>
            <a:chOff x="0" y="0"/>
            <a:chExt cx="4064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39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57150"/>
              <a:ext cx="1524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445703"/>
            <a:ext cx="5498731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6000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Cleaning &amp; Preprocessing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78066" y="7430409"/>
            <a:ext cx="17643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Read More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8432" y="5593059"/>
            <a:ext cx="4141207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Removed outliers (age &lt; 18 or &gt; 80)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45467" y="3416608"/>
            <a:ext cx="36278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Standardized gender values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02874" y="6082333"/>
            <a:ext cx="391301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Unified column names across years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50108" y="5203719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45467" y="3049784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45467" y="5715508"/>
            <a:ext cx="36278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1825" y="-1104186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7667956" y="3445955"/>
            <a:ext cx="10615320" cy="7961490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87109"/>
            <a:ext cx="7580392" cy="1759488"/>
            <a:chOff x="0" y="0"/>
            <a:chExt cx="175089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0891" cy="406400"/>
            </a:xfrm>
            <a:custGeom>
              <a:avLst/>
              <a:gdLst/>
              <a:ahLst/>
              <a:cxnLst/>
              <a:rect r="r" b="b" t="t" l="l"/>
              <a:pathLst>
                <a:path h="406400" w="1750891">
                  <a:moveTo>
                    <a:pt x="1547691" y="0"/>
                  </a:moveTo>
                  <a:cubicBezTo>
                    <a:pt x="1659915" y="0"/>
                    <a:pt x="1750891" y="90976"/>
                    <a:pt x="1750891" y="203200"/>
                  </a:cubicBezTo>
                  <a:cubicBezTo>
                    <a:pt x="1750891" y="315424"/>
                    <a:pt x="1659915" y="406400"/>
                    <a:pt x="154769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75089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88568" y="2207974"/>
            <a:ext cx="7087475" cy="6477246"/>
          </a:xfrm>
          <a:custGeom>
            <a:avLst/>
            <a:gdLst/>
            <a:ahLst/>
            <a:cxnLst/>
            <a:rect r="r" b="b" t="t" l="l"/>
            <a:pathLst>
              <a:path h="6477246" w="7087475">
                <a:moveTo>
                  <a:pt x="0" y="0"/>
                </a:moveTo>
                <a:lnTo>
                  <a:pt x="7087475" y="0"/>
                </a:lnTo>
                <a:lnTo>
                  <a:pt x="7087475" y="6477246"/>
                </a:lnTo>
                <a:lnTo>
                  <a:pt x="0" y="6477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7744" y="4375615"/>
            <a:ext cx="545975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Majority of affected respondents: Age group 25–35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0618" y="1792770"/>
            <a:ext cx="7234001" cy="114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649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Key Insight: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0618" y="2976414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1 — Age &amp; Mental Health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130015" y="5522797"/>
            <a:ext cx="3397416" cy="3179880"/>
          </a:xfrm>
          <a:custGeom>
            <a:avLst/>
            <a:gdLst/>
            <a:ahLst/>
            <a:cxnLst/>
            <a:rect r="r" b="b" t="t" l="l"/>
            <a:pathLst>
              <a:path h="3179880" w="3397416">
                <a:moveTo>
                  <a:pt x="0" y="0"/>
                </a:moveTo>
                <a:lnTo>
                  <a:pt x="3397416" y="0"/>
                </a:lnTo>
                <a:lnTo>
                  <a:pt x="3397416" y="3179880"/>
                </a:lnTo>
                <a:lnTo>
                  <a:pt x="0" y="3179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66" t="-137003" r="-325978" b="-4285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93747" y="4014766"/>
            <a:ext cx="10615320" cy="7961490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4F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85281" y="-3486622"/>
            <a:ext cx="10615320" cy="7961490"/>
            <a:chOff x="0" y="0"/>
            <a:chExt cx="8128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609600"/>
                  </a:moveTo>
                  <a:lnTo>
                    <a:pt x="609600" y="609600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solidFill>
              <a:srgbClr val="FFF7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12901" y="1947710"/>
            <a:ext cx="4220082" cy="6391580"/>
          </a:xfrm>
          <a:custGeom>
            <a:avLst/>
            <a:gdLst/>
            <a:ahLst/>
            <a:cxnLst/>
            <a:rect r="r" b="b" t="t" l="l"/>
            <a:pathLst>
              <a:path h="6391580" w="4220082">
                <a:moveTo>
                  <a:pt x="0" y="0"/>
                </a:moveTo>
                <a:lnTo>
                  <a:pt x="4220081" y="0"/>
                </a:lnTo>
                <a:lnTo>
                  <a:pt x="4220081" y="6391580"/>
                </a:lnTo>
                <a:lnTo>
                  <a:pt x="0" y="639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77510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141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942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7431" y="688975"/>
            <a:ext cx="148179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8975"/>
            <a:ext cx="12852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62025"/>
            <a:ext cx="128521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20556" y="2478677"/>
            <a:ext cx="7234001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081A4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Key Insight: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0556" y="3730442"/>
            <a:ext cx="723400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2- Gender Differences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84607" y="9217207"/>
            <a:ext cx="329424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81A46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09151" y="9514069"/>
            <a:ext cx="3457205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81A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Raafat Mohamed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409424" y="4374319"/>
            <a:ext cx="6313864" cy="4649861"/>
          </a:xfrm>
          <a:custGeom>
            <a:avLst/>
            <a:gdLst/>
            <a:ahLst/>
            <a:cxnLst/>
            <a:rect r="r" b="b" t="t" l="l"/>
            <a:pathLst>
              <a:path h="4649861" w="6313864">
                <a:moveTo>
                  <a:pt x="0" y="0"/>
                </a:moveTo>
                <a:lnTo>
                  <a:pt x="6313864" y="0"/>
                </a:lnTo>
                <a:lnTo>
                  <a:pt x="6313864" y="4649861"/>
                </a:lnTo>
                <a:lnTo>
                  <a:pt x="0" y="464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81" t="-64935" r="-236239" b="-15536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DAGv69muVfM</dc:identifier>
  <dcterms:modified xsi:type="dcterms:W3CDTF">2011-08-01T06:04:30Z</dcterms:modified>
  <cp:revision>1</cp:revision>
  <dc:title>Blue and Pink Textured A Journey into Mental Health Presentation</dc:title>
</cp:coreProperties>
</file>